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69" r:id="rId2"/>
    <p:sldId id="267" r:id="rId3"/>
    <p:sldId id="262" r:id="rId4"/>
    <p:sldId id="289" r:id="rId5"/>
    <p:sldId id="290" r:id="rId6"/>
    <p:sldId id="313" r:id="rId7"/>
    <p:sldId id="315" r:id="rId8"/>
    <p:sldId id="277" r:id="rId9"/>
    <p:sldId id="307" r:id="rId10"/>
    <p:sldId id="309" r:id="rId11"/>
    <p:sldId id="308" r:id="rId12"/>
    <p:sldId id="310" r:id="rId13"/>
    <p:sldId id="306" r:id="rId14"/>
    <p:sldId id="300" r:id="rId15"/>
    <p:sldId id="301" r:id="rId16"/>
    <p:sldId id="303" r:id="rId17"/>
    <p:sldId id="314" r:id="rId18"/>
    <p:sldId id="299" r:id="rId19"/>
    <p:sldId id="305" r:id="rId20"/>
    <p:sldId id="279" r:id="rId21"/>
    <p:sldId id="304" r:id="rId22"/>
    <p:sldId id="278" r:id="rId23"/>
    <p:sldId id="311" r:id="rId24"/>
    <p:sldId id="312" r:id="rId25"/>
    <p:sldId id="264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배달의민족 주아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21B5E9"/>
    <a:srgbClr val="193556"/>
    <a:srgbClr val="65B0B6"/>
    <a:srgbClr val="2369BD"/>
    <a:srgbClr val="F56767"/>
    <a:srgbClr val="F78181"/>
    <a:srgbClr val="FAB0B0"/>
    <a:srgbClr val="FFE7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1" autoAdjust="0"/>
    <p:restoredTop sz="64419" autoAdjust="0"/>
  </p:normalViewPr>
  <p:slideViewPr>
    <p:cSldViewPr snapToGrid="0" showGuides="1">
      <p:cViewPr varScale="1">
        <p:scale>
          <a:sx n="55" d="100"/>
          <a:sy n="55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7FB81-76CE-43AD-863D-0DFAD9DC12AD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33E20-1FBD-4939-AD16-0CD0EEA61C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안녕하십니까</a:t>
            </a:r>
            <a:r>
              <a:rPr lang="en-US" altLang="ko-KR"/>
              <a:t>. </a:t>
            </a:r>
            <a:r>
              <a:rPr lang="ko-KR" altLang="en-US"/>
              <a:t>보노보노팀 발표를 맡게된 컴퓨터공학과 </a:t>
            </a:r>
            <a:r>
              <a:rPr lang="en-US" altLang="ko-KR"/>
              <a:t>12</a:t>
            </a:r>
            <a:r>
              <a:rPr lang="ko-KR" altLang="en-US"/>
              <a:t>학번 유수곤입니다</a:t>
            </a:r>
            <a:r>
              <a:rPr lang="en-US" altLang="ko-KR"/>
              <a:t>.</a:t>
            </a:r>
          </a:p>
          <a:p>
            <a:r>
              <a:rPr lang="ko-KR" altLang="en-US"/>
              <a:t>발표시작하겠습니다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영화공작소라는 영화</a:t>
            </a:r>
            <a:r>
              <a:rPr lang="en-US" altLang="ko-KR"/>
              <a:t>/TV</a:t>
            </a:r>
            <a:r>
              <a:rPr lang="ko-KR" altLang="en-US"/>
              <a:t>프로그램을 검색할 수 있는 서비스를 만들어 보았습니다</a:t>
            </a:r>
            <a:r>
              <a:rPr lang="en-US" altLang="ko-KR"/>
              <a:t>.</a:t>
            </a:r>
          </a:p>
          <a:p>
            <a:r>
              <a:rPr lang="ko-KR" altLang="en-US"/>
              <a:t>그 배경에 있어서는 옛 기성시대에 비해 근래에는 문화생활을 즐길 수 있는 기회들이 많이 만들어졌습니다</a:t>
            </a:r>
            <a:r>
              <a:rPr lang="en-US" altLang="ko-KR"/>
              <a:t>.</a:t>
            </a:r>
          </a:p>
          <a:p>
            <a:r>
              <a:rPr lang="ko-KR" altLang="en-US"/>
              <a:t>문화생활을 즐길 수 있는 기회가 늘어나다보니 그만큼 문화생활의 종류가 방대해져 다양한 선택지들 중에서</a:t>
            </a:r>
            <a:endParaRPr lang="en-US" altLang="ko-KR"/>
          </a:p>
          <a:p>
            <a:r>
              <a:rPr lang="ko-KR" altLang="en-US"/>
              <a:t>그 문화생활 중에 저희는 영화와 </a:t>
            </a:r>
            <a:r>
              <a:rPr lang="en-US" altLang="ko-KR"/>
              <a:t>TV</a:t>
            </a:r>
            <a:r>
              <a:rPr lang="ko-KR" altLang="en-US"/>
              <a:t>프래그램을 이용해 사람들에게 다가갈 수 있는 서비스를 만들어</a:t>
            </a:r>
            <a:endParaRPr lang="en-US" altLang="ko-KR"/>
          </a:p>
          <a:p>
            <a:r>
              <a:rPr lang="ko-KR" altLang="en-US"/>
              <a:t>보았습니다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33E20-1FBD-4939-AD16-0CD0EEA61C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58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3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44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0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9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1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2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3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4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30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63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C6823-3CE9-47E3-B462-6114AE1CCBEA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06D7F-D663-4BE8-8E67-C873841C83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2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0.png"/><Relationship Id="rId7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1.sv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12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37.png"/><Relationship Id="rId5" Type="http://schemas.openxmlformats.org/officeDocument/2006/relationships/image" Target="../media/image16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958" y="1859340"/>
            <a:ext cx="70389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u="sng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영화공작소</a:t>
            </a:r>
            <a:endParaRPr lang="en-US" altLang="ko-KR" sz="6600" u="sng">
              <a:solidFill>
                <a:srgbClr val="0B6AB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01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기능</a:t>
            </a:r>
            <a:endParaRPr lang="en-US" altLang="ko-KR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DC8AE-A597-4746-9784-04CFF792FB34}"/>
              </a:ext>
            </a:extLst>
          </p:cNvPr>
          <p:cNvSpPr txBox="1"/>
          <p:nvPr/>
        </p:nvSpPr>
        <p:spPr>
          <a:xfrm>
            <a:off x="612895" y="512748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</a:t>
            </a:r>
            <a:r>
              <a:rPr lang="en-US" altLang="ko-KR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/TV</a:t>
            </a:r>
            <a:r>
              <a:rPr lang="ko-KR" altLang="en-US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검색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6C5A69-9203-469C-8BD1-04CD7DA5B48C}"/>
              </a:ext>
            </a:extLst>
          </p:cNvPr>
          <p:cNvGrpSpPr/>
          <p:nvPr/>
        </p:nvGrpSpPr>
        <p:grpSpPr>
          <a:xfrm>
            <a:off x="2397307" y="975063"/>
            <a:ext cx="2706210" cy="2706210"/>
            <a:chOff x="1385333" y="2075895"/>
            <a:chExt cx="2706210" cy="2706210"/>
          </a:xfrm>
        </p:grpSpPr>
        <p:pic>
          <p:nvPicPr>
            <p:cNvPr id="3" name="그래픽 2" descr="사용자">
              <a:extLst>
                <a:ext uri="{FF2B5EF4-FFF2-40B4-BE49-F238E27FC236}">
                  <a16:creationId xmlns:a16="http://schemas.microsoft.com/office/drawing/2014/main" id="{7CBC7E65-6C9C-427F-A578-245B1CBC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5333" y="2075895"/>
              <a:ext cx="2706210" cy="27062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67326-0787-4116-A0AD-9CCABC2718A9}"/>
                </a:ext>
              </a:extLst>
            </p:cNvPr>
            <p:cNvSpPr txBox="1"/>
            <p:nvPr/>
          </p:nvSpPr>
          <p:spPr>
            <a:xfrm>
              <a:off x="2363976" y="434926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</a:t>
              </a: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6548AA8-1EE4-4D75-BDC6-137D92AB9E02}"/>
              </a:ext>
            </a:extLst>
          </p:cNvPr>
          <p:cNvSpPr/>
          <p:nvPr/>
        </p:nvSpPr>
        <p:spPr>
          <a:xfrm>
            <a:off x="5020909" y="2234790"/>
            <a:ext cx="1852055" cy="1509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모니터">
            <a:extLst>
              <a:ext uri="{FF2B5EF4-FFF2-40B4-BE49-F238E27FC236}">
                <a16:creationId xmlns:a16="http://schemas.microsoft.com/office/drawing/2014/main" id="{D6F9BCF8-4D14-48CF-9123-B920FE6C2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6688" y="1320720"/>
            <a:ext cx="2014896" cy="2014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D5E8EC-486E-48D1-BCEF-EC1AB87C4048}"/>
              </a:ext>
            </a:extLst>
          </p:cNvPr>
          <p:cNvSpPr txBox="1"/>
          <p:nvPr/>
        </p:nvSpPr>
        <p:spPr>
          <a:xfrm flipH="1">
            <a:off x="5286308" y="1901298"/>
            <a:ext cx="134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Keyword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903EABA-7A44-4C4A-A187-9E10EC9F8218}"/>
              </a:ext>
            </a:extLst>
          </p:cNvPr>
          <p:cNvSpPr/>
          <p:nvPr/>
        </p:nvSpPr>
        <p:spPr>
          <a:xfrm rot="10800000">
            <a:off x="5004633" y="2467090"/>
            <a:ext cx="1852055" cy="1509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F64B5-D149-4D91-9727-ABADFEB2A1D5}"/>
              </a:ext>
            </a:extLst>
          </p:cNvPr>
          <p:cNvSpPr txBox="1"/>
          <p:nvPr/>
        </p:nvSpPr>
        <p:spPr>
          <a:xfrm flipH="1">
            <a:off x="5258405" y="2621374"/>
            <a:ext cx="134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3DE9A2-F507-4CB0-AB85-4E3EB2434C54}"/>
              </a:ext>
            </a:extLst>
          </p:cNvPr>
          <p:cNvSpPr txBox="1"/>
          <p:nvPr/>
        </p:nvSpPr>
        <p:spPr>
          <a:xfrm flipH="1">
            <a:off x="7191881" y="3244334"/>
            <a:ext cx="134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영화공작소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4052475-CE91-4AB3-9074-3B98948FBED0}"/>
              </a:ext>
            </a:extLst>
          </p:cNvPr>
          <p:cNvCxnSpPr/>
          <p:nvPr/>
        </p:nvCxnSpPr>
        <p:spPr>
          <a:xfrm flipH="1">
            <a:off x="4243526" y="2990706"/>
            <a:ext cx="1042782" cy="9953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14067CF-0ABD-45C0-923B-CC4B94564653}"/>
              </a:ext>
            </a:extLst>
          </p:cNvPr>
          <p:cNvCxnSpPr>
            <a:cxnSpLocks/>
          </p:cNvCxnSpPr>
          <p:nvPr/>
        </p:nvCxnSpPr>
        <p:spPr>
          <a:xfrm>
            <a:off x="6757802" y="2990706"/>
            <a:ext cx="912505" cy="9953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B83EA09F-0020-444B-9E0D-103E23669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158" y="4128247"/>
            <a:ext cx="4708124" cy="22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기능</a:t>
            </a:r>
            <a:endParaRPr lang="en-US" altLang="ko-KR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DC8AE-A597-4746-9784-04CFF792FB34}"/>
              </a:ext>
            </a:extLst>
          </p:cNvPr>
          <p:cNvSpPr txBox="1"/>
          <p:nvPr/>
        </p:nvSpPr>
        <p:spPr>
          <a:xfrm>
            <a:off x="733424" y="479717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5400">
              <a:solidFill>
                <a:srgbClr val="0B6AB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89ACC-B0E8-4E79-9E86-F521F9ED3773}"/>
              </a:ext>
            </a:extLst>
          </p:cNvPr>
          <p:cNvSpPr txBox="1"/>
          <p:nvPr/>
        </p:nvSpPr>
        <p:spPr>
          <a:xfrm>
            <a:off x="612895" y="512748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취향에 따라 통계 내용 제공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6F1940-9F20-43C1-9705-6FA1E350E8CD}"/>
              </a:ext>
            </a:extLst>
          </p:cNvPr>
          <p:cNvGrpSpPr/>
          <p:nvPr/>
        </p:nvGrpSpPr>
        <p:grpSpPr>
          <a:xfrm>
            <a:off x="1312295" y="1951525"/>
            <a:ext cx="2467207" cy="2467207"/>
            <a:chOff x="1385333" y="2075895"/>
            <a:chExt cx="2706210" cy="2706210"/>
          </a:xfrm>
        </p:grpSpPr>
        <p:pic>
          <p:nvPicPr>
            <p:cNvPr id="8" name="그래픽 7" descr="사용자">
              <a:extLst>
                <a:ext uri="{FF2B5EF4-FFF2-40B4-BE49-F238E27FC236}">
                  <a16:creationId xmlns:a16="http://schemas.microsoft.com/office/drawing/2014/main" id="{861966AF-4858-483B-9FC0-1DA9BF063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5333" y="2075895"/>
              <a:ext cx="2706210" cy="270621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F37536-E4F2-43D7-A5A7-4912AC1211C1}"/>
                </a:ext>
              </a:extLst>
            </p:cNvPr>
            <p:cNvSpPr txBox="1"/>
            <p:nvPr/>
          </p:nvSpPr>
          <p:spPr>
            <a:xfrm>
              <a:off x="2363976" y="434926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14F1BD-2877-44B6-B113-BE950DBC2EF0}"/>
              </a:ext>
            </a:extLst>
          </p:cNvPr>
          <p:cNvGrpSpPr/>
          <p:nvPr/>
        </p:nvGrpSpPr>
        <p:grpSpPr>
          <a:xfrm>
            <a:off x="7702249" y="1562397"/>
            <a:ext cx="2780954" cy="3893004"/>
            <a:chOff x="4459253" y="1436078"/>
            <a:chExt cx="3270554" cy="4578385"/>
          </a:xfrm>
        </p:grpSpPr>
        <p:pic>
          <p:nvPicPr>
            <p:cNvPr id="2054" name="Picture 6" descr="ëë í¬ì¤í°ì ëí ì´ë¯¸ì§ ê²ìê²°ê³¼">
              <a:extLst>
                <a:ext uri="{FF2B5EF4-FFF2-40B4-BE49-F238E27FC236}">
                  <a16:creationId xmlns:a16="http://schemas.microsoft.com/office/drawing/2014/main" id="{2CD5BE9D-B592-4791-B4F7-E87B51064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6258" y="3576105"/>
              <a:ext cx="1673549" cy="24383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ëì  í¬ì¤í°ì ëí ì´ë¯¸ì§ ê²ìê²°ê³¼">
              <a:extLst>
                <a:ext uri="{FF2B5EF4-FFF2-40B4-BE49-F238E27FC236}">
                  <a16:creationId xmlns:a16="http://schemas.microsoft.com/office/drawing/2014/main" id="{A70B6E41-30FD-4327-A058-735791114E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9253" y="2949687"/>
              <a:ext cx="1920419" cy="27380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ë¥í°ì¤í¸ë ì¸ì§ í¬ì¤í° ê³ íì§ì ëí ì´ë¯¸ì§ ê²ìê²°ê³¼">
              <a:extLst>
                <a:ext uri="{FF2B5EF4-FFF2-40B4-BE49-F238E27FC236}">
                  <a16:creationId xmlns:a16="http://schemas.microsoft.com/office/drawing/2014/main" id="{30F80ADF-3C02-42F7-A31E-D2B6C8721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374" y="1963339"/>
              <a:ext cx="1673549" cy="239792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ë¼ë¼ëëì ëí ì´ë¯¸ì§ ê²ìê²°ê³¼">
              <a:extLst>
                <a:ext uri="{FF2B5EF4-FFF2-40B4-BE49-F238E27FC236}">
                  <a16:creationId xmlns:a16="http://schemas.microsoft.com/office/drawing/2014/main" id="{0A7C2658-8C95-43DF-880C-89F5299D8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203" y="1436078"/>
              <a:ext cx="1605282" cy="22987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0" name="Picture 12" descr="ë°ì´í° ìê°íì ëí ì´ë¯¸ì§ ê²ìê²°ê³¼">
            <a:extLst>
              <a:ext uri="{FF2B5EF4-FFF2-40B4-BE49-F238E27FC236}">
                <a16:creationId xmlns:a16="http://schemas.microsoft.com/office/drawing/2014/main" id="{7D96AFB2-8627-4E7A-925B-2E180C5A7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990" y="3707277"/>
            <a:ext cx="3473858" cy="22616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6109795-9EA5-42DB-A871-1EF57967F68C}"/>
              </a:ext>
            </a:extLst>
          </p:cNvPr>
          <p:cNvSpPr/>
          <p:nvPr/>
        </p:nvSpPr>
        <p:spPr>
          <a:xfrm>
            <a:off x="4406551" y="2913684"/>
            <a:ext cx="2662730" cy="23303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751447E-7F19-48A0-B0C0-8B6632994336}"/>
              </a:ext>
            </a:extLst>
          </p:cNvPr>
          <p:cNvSpPr/>
          <p:nvPr/>
        </p:nvSpPr>
        <p:spPr>
          <a:xfrm rot="10800000">
            <a:off x="4377262" y="3382063"/>
            <a:ext cx="2662730" cy="2330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593EDD-E2F7-48DC-8E52-C7049FA5F602}"/>
              </a:ext>
            </a:extLst>
          </p:cNvPr>
          <p:cNvSpPr txBox="1"/>
          <p:nvPr/>
        </p:nvSpPr>
        <p:spPr>
          <a:xfrm flipH="1">
            <a:off x="4921296" y="2493679"/>
            <a:ext cx="163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 평가하기</a:t>
            </a:r>
          </a:p>
        </p:txBody>
      </p:sp>
    </p:spTree>
    <p:extLst>
      <p:ext uri="{BB962C8B-B14F-4D97-AF65-F5344CB8AC3E}">
        <p14:creationId xmlns:p14="http://schemas.microsoft.com/office/powerpoint/2010/main" val="171020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기능</a:t>
            </a:r>
            <a:endParaRPr lang="en-US" altLang="ko-KR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89ACC-B0E8-4E79-9E86-F521F9ED3773}"/>
              </a:ext>
            </a:extLst>
          </p:cNvPr>
          <p:cNvSpPr txBox="1"/>
          <p:nvPr/>
        </p:nvSpPr>
        <p:spPr>
          <a:xfrm>
            <a:off x="630479" y="481195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반응형 웹앱</a:t>
            </a:r>
          </a:p>
        </p:txBody>
      </p:sp>
      <p:pic>
        <p:nvPicPr>
          <p:cNvPr id="3" name="그림 2" descr="사진, 텍스트, 다른이(가) 표시된 사진&#10;&#10;매우 높은 신뢰도로 생성된 설명">
            <a:extLst>
              <a:ext uri="{FF2B5EF4-FFF2-40B4-BE49-F238E27FC236}">
                <a16:creationId xmlns:a16="http://schemas.microsoft.com/office/drawing/2014/main" id="{0B8000C4-9CF5-4772-B464-CF9B3E034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372" y="2187052"/>
            <a:ext cx="2558006" cy="2506846"/>
          </a:xfrm>
          <a:prstGeom prst="rect">
            <a:avLst/>
          </a:prstGeom>
        </p:spPr>
      </p:pic>
      <p:pic>
        <p:nvPicPr>
          <p:cNvPr id="11" name="그림 10" descr="사진, 다른, 많은, 묶음이(가) 표시된 사진&#10;&#10;매우 높은 신뢰도로 생성된 설명">
            <a:extLst>
              <a:ext uri="{FF2B5EF4-FFF2-40B4-BE49-F238E27FC236}">
                <a16:creationId xmlns:a16="http://schemas.microsoft.com/office/drawing/2014/main" id="{9230172E-918C-4C07-AE73-B2A4412F3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217" y="2164101"/>
            <a:ext cx="2299815" cy="2529797"/>
          </a:xfrm>
          <a:prstGeom prst="rect">
            <a:avLst/>
          </a:prstGeom>
        </p:spPr>
      </p:pic>
      <p:pic>
        <p:nvPicPr>
          <p:cNvPr id="15" name="그림 14" descr="사진, 다른, 실내, 표시중이(가) 표시된 사진&#10;&#10;높은 신뢰도로 생성된 설명">
            <a:extLst>
              <a:ext uri="{FF2B5EF4-FFF2-40B4-BE49-F238E27FC236}">
                <a16:creationId xmlns:a16="http://schemas.microsoft.com/office/drawing/2014/main" id="{14E2296E-B25C-4AAB-8843-ABA694B45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5" y="2164101"/>
            <a:ext cx="4534932" cy="2483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6A4285-B58D-4292-A00C-F8A2B8E8163D}"/>
              </a:ext>
            </a:extLst>
          </p:cNvPr>
          <p:cNvSpPr txBox="1"/>
          <p:nvPr/>
        </p:nvSpPr>
        <p:spPr>
          <a:xfrm>
            <a:off x="2320768" y="469389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최대사이즈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B5DD3-4D57-4539-8D20-A94960188C7A}"/>
              </a:ext>
            </a:extLst>
          </p:cNvPr>
          <p:cNvSpPr txBox="1"/>
          <p:nvPr/>
        </p:nvSpPr>
        <p:spPr>
          <a:xfrm>
            <a:off x="6228069" y="4693898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중간사이즈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56647-3580-49DC-9898-659D4BDA7249}"/>
              </a:ext>
            </a:extLst>
          </p:cNvPr>
          <p:cNvSpPr txBox="1"/>
          <p:nvPr/>
        </p:nvSpPr>
        <p:spPr>
          <a:xfrm>
            <a:off x="9156526" y="4693898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최소사이즈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67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392" y="5138299"/>
            <a:ext cx="16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9600" dirty="0">
              <a:solidFill>
                <a:srgbClr val="7934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4334" y="5923129"/>
            <a:ext cx="5240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및 개발</a:t>
            </a:r>
            <a:endParaRPr lang="ko-KR" altLang="en-US" sz="3200" dirty="0">
              <a:solidFill>
                <a:srgbClr val="7934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7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1A008A-4F75-4FFD-96A0-BD6B81A14B69}"/>
              </a:ext>
            </a:extLst>
          </p:cNvPr>
          <p:cNvSpPr txBox="1"/>
          <p:nvPr/>
        </p:nvSpPr>
        <p:spPr>
          <a:xfrm>
            <a:off x="733424" y="479717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시스템 구성도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995A07-46FD-4790-BD66-52560A9FE8AA}"/>
              </a:ext>
            </a:extLst>
          </p:cNvPr>
          <p:cNvGrpSpPr/>
          <p:nvPr/>
        </p:nvGrpSpPr>
        <p:grpSpPr>
          <a:xfrm>
            <a:off x="461963" y="1105280"/>
            <a:ext cx="10932868" cy="5433029"/>
            <a:chOff x="461963" y="1105280"/>
            <a:chExt cx="10932868" cy="5433029"/>
          </a:xfrm>
        </p:grpSpPr>
        <p:pic>
          <p:nvPicPr>
            <p:cNvPr id="85" name="그림 84" descr="모니터이(가) 표시된 사진&#10;&#10;높은 신뢰도로 생성된 설명">
              <a:extLst>
                <a:ext uri="{FF2B5EF4-FFF2-40B4-BE49-F238E27FC236}">
                  <a16:creationId xmlns:a16="http://schemas.microsoft.com/office/drawing/2014/main" id="{E13800B2-FB97-41EB-83BF-BEC12478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75" t="16575" r="18375" b="24552"/>
            <a:stretch>
              <a:fillRect/>
            </a:stretch>
          </p:blipFill>
          <p:spPr>
            <a:xfrm>
              <a:off x="9197757" y="1105280"/>
              <a:ext cx="1854254" cy="1431593"/>
            </a:xfrm>
            <a:custGeom>
              <a:avLst/>
              <a:gdLst>
                <a:gd name="connsiteX0" fmla="*/ 621792 w 1243584"/>
                <a:gd name="connsiteY0" fmla="*/ 0 h 960120"/>
                <a:gd name="connsiteX1" fmla="*/ 1243584 w 1243584"/>
                <a:gd name="connsiteY1" fmla="*/ 480060 h 960120"/>
                <a:gd name="connsiteX2" fmla="*/ 621792 w 1243584"/>
                <a:gd name="connsiteY2" fmla="*/ 960120 h 960120"/>
                <a:gd name="connsiteX3" fmla="*/ 0 w 1243584"/>
                <a:gd name="connsiteY3" fmla="*/ 480060 h 960120"/>
                <a:gd name="connsiteX4" fmla="*/ 621792 w 1243584"/>
                <a:gd name="connsiteY4" fmla="*/ 0 h 96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584" h="960120">
                  <a:moveTo>
                    <a:pt x="621792" y="0"/>
                  </a:moveTo>
                  <a:cubicBezTo>
                    <a:pt x="965198" y="0"/>
                    <a:pt x="1243584" y="214930"/>
                    <a:pt x="1243584" y="480060"/>
                  </a:cubicBezTo>
                  <a:cubicBezTo>
                    <a:pt x="1243584" y="745190"/>
                    <a:pt x="965198" y="960120"/>
                    <a:pt x="621792" y="960120"/>
                  </a:cubicBezTo>
                  <a:cubicBezTo>
                    <a:pt x="278386" y="960120"/>
                    <a:pt x="0" y="745190"/>
                    <a:pt x="0" y="480060"/>
                  </a:cubicBezTo>
                  <a:cubicBezTo>
                    <a:pt x="0" y="214930"/>
                    <a:pt x="278386" y="0"/>
                    <a:pt x="621792" y="0"/>
                  </a:cubicBezTo>
                  <a:close/>
                </a:path>
              </a:pathLst>
            </a:cu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0BEA919-781E-4DBB-9D19-74FBB8E741EA}"/>
                </a:ext>
              </a:extLst>
            </p:cNvPr>
            <p:cNvGrpSpPr/>
            <p:nvPr/>
          </p:nvGrpSpPr>
          <p:grpSpPr>
            <a:xfrm>
              <a:off x="461963" y="2299383"/>
              <a:ext cx="2195004" cy="2195004"/>
              <a:chOff x="1040167" y="2331498"/>
              <a:chExt cx="2195004" cy="2195004"/>
            </a:xfrm>
          </p:grpSpPr>
          <p:pic>
            <p:nvPicPr>
              <p:cNvPr id="3" name="그래픽 2" descr="사용자">
                <a:extLst>
                  <a:ext uri="{FF2B5EF4-FFF2-40B4-BE49-F238E27FC236}">
                    <a16:creationId xmlns:a16="http://schemas.microsoft.com/office/drawing/2014/main" id="{97C6555E-F8DC-4B15-96D4-67066D4C9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40167" y="2331498"/>
                <a:ext cx="2195004" cy="2195004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361EDC-AB79-4E0E-AD07-F8FD7B4F28D3}"/>
                  </a:ext>
                </a:extLst>
              </p:cNvPr>
              <p:cNvSpPr txBox="1"/>
              <p:nvPr/>
            </p:nvSpPr>
            <p:spPr>
              <a:xfrm>
                <a:off x="1637371" y="4157170"/>
                <a:ext cx="1000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</a:t>
                </a:r>
                <a:r>
                  <a: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</a:t>
                </a:r>
                <a:r>
                  <a:rPr lang="en-US" altLang="ko-KR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&gt;</a:t>
                </a:r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6" name="그림 5" descr="사진, 다른, 표시중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22A8C994-930F-4271-8B94-42C4E37A3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499" y="1403047"/>
              <a:ext cx="3690878" cy="213077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2E1F18-83A9-4AAC-AF4B-C096934ED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088" y="4677267"/>
              <a:ext cx="2933700" cy="1466850"/>
            </a:xfrm>
            <a:prstGeom prst="rect">
              <a:avLst/>
            </a:prstGeom>
          </p:spPr>
        </p:pic>
        <p:pic>
          <p:nvPicPr>
            <p:cNvPr id="1026" name="Picture 2" descr="mysql ëªë ¹ì´ì ëí ì´ë¯¸ì§ ê²ìê²°ê³¼">
              <a:extLst>
                <a:ext uri="{FF2B5EF4-FFF2-40B4-BE49-F238E27FC236}">
                  <a16:creationId xmlns:a16="http://schemas.microsoft.com/office/drawing/2014/main" id="{9FBD3B5D-0C45-4FE1-ABD4-2ACF17273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4938" y="3512068"/>
              <a:ext cx="2539893" cy="1595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9B3DF3D0-6127-48C8-A826-86794A19494E}"/>
                </a:ext>
              </a:extLst>
            </p:cNvPr>
            <p:cNvSpPr/>
            <p:nvPr/>
          </p:nvSpPr>
          <p:spPr>
            <a:xfrm rot="19719517">
              <a:off x="2502301" y="2226358"/>
              <a:ext cx="1367161" cy="14605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4C13B55E-D0A4-4E9F-BBC9-6142792B0146}"/>
                </a:ext>
              </a:extLst>
            </p:cNvPr>
            <p:cNvSpPr/>
            <p:nvPr/>
          </p:nvSpPr>
          <p:spPr>
            <a:xfrm rot="8925703">
              <a:off x="2592593" y="2880790"/>
              <a:ext cx="1367161" cy="14605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CDC645A9-7360-4806-A641-95752ABAB9DB}"/>
                </a:ext>
              </a:extLst>
            </p:cNvPr>
            <p:cNvSpPr/>
            <p:nvPr/>
          </p:nvSpPr>
          <p:spPr>
            <a:xfrm rot="5400000">
              <a:off x="5900689" y="4059209"/>
              <a:ext cx="676731" cy="926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8ABB20D0-8240-434E-A323-5FD24CC2B722}"/>
                </a:ext>
              </a:extLst>
            </p:cNvPr>
            <p:cNvSpPr/>
            <p:nvPr/>
          </p:nvSpPr>
          <p:spPr>
            <a:xfrm rot="16200000">
              <a:off x="5614582" y="4059208"/>
              <a:ext cx="676731" cy="926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40FB44F-1698-4F11-96A9-22A89E376310}"/>
                </a:ext>
              </a:extLst>
            </p:cNvPr>
            <p:cNvSpPr/>
            <p:nvPr/>
          </p:nvSpPr>
          <p:spPr>
            <a:xfrm rot="18067943">
              <a:off x="6629668" y="3341210"/>
              <a:ext cx="3304956" cy="11135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B5761738-2353-409C-9BAD-257E596136CC}"/>
                </a:ext>
              </a:extLst>
            </p:cNvPr>
            <p:cNvSpPr/>
            <p:nvPr/>
          </p:nvSpPr>
          <p:spPr>
            <a:xfrm rot="7252343">
              <a:off x="6646753" y="3645901"/>
              <a:ext cx="3304956" cy="11135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F035704D-77CC-4391-BA91-C0E14CFD145E}"/>
                </a:ext>
              </a:extLst>
            </p:cNvPr>
            <p:cNvSpPr/>
            <p:nvPr/>
          </p:nvSpPr>
          <p:spPr>
            <a:xfrm rot="19805448">
              <a:off x="7477834" y="5158480"/>
              <a:ext cx="1309626" cy="1227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74E54B21-B146-48CE-AB09-2CA166145BF4}"/>
                </a:ext>
              </a:extLst>
            </p:cNvPr>
            <p:cNvSpPr/>
            <p:nvPr/>
          </p:nvSpPr>
          <p:spPr>
            <a:xfrm rot="9034069">
              <a:off x="7555247" y="5414807"/>
              <a:ext cx="1309626" cy="1227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422F50-09DC-4818-939D-EF84A171605F}"/>
                </a:ext>
              </a:extLst>
            </p:cNvPr>
            <p:cNvSpPr txBox="1"/>
            <p:nvPr/>
          </p:nvSpPr>
          <p:spPr>
            <a:xfrm rot="19749093">
              <a:off x="2524036" y="1942537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기능요청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F26A8B-0E13-42A1-AB4C-F0F29D54BAAE}"/>
                </a:ext>
              </a:extLst>
            </p:cNvPr>
            <p:cNvSpPr txBox="1"/>
            <p:nvPr/>
          </p:nvSpPr>
          <p:spPr>
            <a:xfrm rot="19677814">
              <a:off x="2912878" y="2995357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기능제공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7A996E-6C77-473D-964F-E6DE793451A6}"/>
                </a:ext>
              </a:extLst>
            </p:cNvPr>
            <p:cNvSpPr txBox="1"/>
            <p:nvPr/>
          </p:nvSpPr>
          <p:spPr>
            <a:xfrm>
              <a:off x="5265937" y="3916059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응답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38B5239-1076-4590-8FB2-646042AA677A}"/>
                </a:ext>
              </a:extLst>
            </p:cNvPr>
            <p:cNvSpPr txBox="1"/>
            <p:nvPr/>
          </p:nvSpPr>
          <p:spPr>
            <a:xfrm>
              <a:off x="6329795" y="3916059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요구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ECFE51-B8FE-47A5-BC47-59F54D1B7923}"/>
                </a:ext>
              </a:extLst>
            </p:cNvPr>
            <p:cNvSpPr txBox="1"/>
            <p:nvPr/>
          </p:nvSpPr>
          <p:spPr>
            <a:xfrm>
              <a:off x="4068210" y="3585798"/>
              <a:ext cx="1372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클라이언트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</a:t>
              </a: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5D08FA-2034-4337-A6EB-4E3E5CD7AB7F}"/>
                </a:ext>
              </a:extLst>
            </p:cNvPr>
            <p:cNvSpPr txBox="1"/>
            <p:nvPr/>
          </p:nvSpPr>
          <p:spPr>
            <a:xfrm>
              <a:off x="4355088" y="6168977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서버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</a:t>
              </a: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B3233B-CAFD-41C7-9071-BA1C74EB3B73}"/>
                </a:ext>
              </a:extLst>
            </p:cNvPr>
            <p:cNvSpPr txBox="1"/>
            <p:nvPr/>
          </p:nvSpPr>
          <p:spPr>
            <a:xfrm>
              <a:off x="8927280" y="2589582"/>
              <a:ext cx="2395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영화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/TV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API&gt;</a:t>
              </a: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624388-F46E-448F-B0EC-D761A2612F9F}"/>
                </a:ext>
              </a:extLst>
            </p:cNvPr>
            <p:cNvSpPr txBox="1"/>
            <p:nvPr/>
          </p:nvSpPr>
          <p:spPr>
            <a:xfrm>
              <a:off x="9347266" y="508354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데이터베이스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</a:t>
              </a: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35A95E-9217-4DBB-B10C-356C7D2A73C5}"/>
                </a:ext>
              </a:extLst>
            </p:cNvPr>
            <p:cNvSpPr txBox="1"/>
            <p:nvPr/>
          </p:nvSpPr>
          <p:spPr>
            <a:xfrm rot="18046415">
              <a:off x="6787461" y="3274030"/>
              <a:ext cx="2582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영화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/TV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정보 요청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F56AE9-6278-4760-ADF5-887CA752AD29}"/>
                </a:ext>
              </a:extLst>
            </p:cNvPr>
            <p:cNvSpPr txBox="1"/>
            <p:nvPr/>
          </p:nvSpPr>
          <p:spPr>
            <a:xfrm rot="18046415">
              <a:off x="7107164" y="3675794"/>
              <a:ext cx="2590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영화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/TV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프로그램 정보 제공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A3ED3F-DA09-4279-9C43-7FB4473415B8}"/>
                </a:ext>
              </a:extLst>
            </p:cNvPr>
            <p:cNvSpPr txBox="1"/>
            <p:nvPr/>
          </p:nvSpPr>
          <p:spPr>
            <a:xfrm rot="19787867">
              <a:off x="7255259" y="4888656"/>
              <a:ext cx="1606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 정보 요청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BDDAC5-F9AE-4C2D-A694-18CB27179B79}"/>
                </a:ext>
              </a:extLst>
            </p:cNvPr>
            <p:cNvSpPr txBox="1"/>
            <p:nvPr/>
          </p:nvSpPr>
          <p:spPr>
            <a:xfrm rot="19787867">
              <a:off x="7491959" y="5507101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 정보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632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AutoShape 8" descr="ë³´ë¸ë³´ë¸ ë±ì¥ì¸ë¬¼ì ëí ì´ë¯¸ì§ ê²ìê²°ê³¼">
            <a:extLst>
              <a:ext uri="{FF2B5EF4-FFF2-40B4-BE49-F238E27FC236}">
                <a16:creationId xmlns:a16="http://schemas.microsoft.com/office/drawing/2014/main" id="{5C6AEEE4-18DB-44D4-BDE8-AE9B4C5A2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45323" cy="21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E4947-7880-4D7C-8345-B5328C22BF48}"/>
              </a:ext>
            </a:extLst>
          </p:cNvPr>
          <p:cNvSpPr txBox="1"/>
          <p:nvPr/>
        </p:nvSpPr>
        <p:spPr>
          <a:xfrm>
            <a:off x="733424" y="479717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유스케이스 다이어그램</a:t>
            </a:r>
          </a:p>
        </p:txBody>
      </p:sp>
      <p:pic>
        <p:nvPicPr>
          <p:cNvPr id="5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762F711-1F4F-4E57-BD5A-6A6B2F05F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66" y="1332406"/>
            <a:ext cx="8129468" cy="50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4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AutoShape 8" descr="ë³´ë¸ë³´ë¸ ë±ì¥ì¸ë¬¼ì ëí ì´ë¯¸ì§ ê²ìê²°ê³¼">
            <a:extLst>
              <a:ext uri="{FF2B5EF4-FFF2-40B4-BE49-F238E27FC236}">
                <a16:creationId xmlns:a16="http://schemas.microsoft.com/office/drawing/2014/main" id="{5C6AEEE4-18DB-44D4-BDE8-AE9B4C5A2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45323" cy="21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DC8AE-A597-4746-9784-04CFF792FB34}"/>
              </a:ext>
            </a:extLst>
          </p:cNvPr>
          <p:cNvSpPr txBox="1"/>
          <p:nvPr/>
        </p:nvSpPr>
        <p:spPr>
          <a:xfrm>
            <a:off x="733424" y="479717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Sequence Diagram</a:t>
            </a:r>
            <a:endParaRPr lang="ko-KR" altLang="en-US" sz="5400">
              <a:solidFill>
                <a:srgbClr val="0B6AB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9C6D3FBF-3584-436C-906D-B563766AC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153" y="1342261"/>
            <a:ext cx="5999948" cy="5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4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AutoShape 8" descr="ë³´ë¸ë³´ë¸ ë±ì¥ì¸ë¬¼ì ëí ì´ë¯¸ì§ ê²ìê²°ê³¼">
            <a:extLst>
              <a:ext uri="{FF2B5EF4-FFF2-40B4-BE49-F238E27FC236}">
                <a16:creationId xmlns:a16="http://schemas.microsoft.com/office/drawing/2014/main" id="{5C6AEEE4-18DB-44D4-BDE8-AE9B4C5A2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45323" cy="21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DC8AE-A597-4746-9784-04CFF792FB34}"/>
              </a:ext>
            </a:extLst>
          </p:cNvPr>
          <p:cNvSpPr txBox="1"/>
          <p:nvPr/>
        </p:nvSpPr>
        <p:spPr>
          <a:xfrm>
            <a:off x="733424" y="479717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구조도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E6B72E-FC92-43C2-864C-816F5FD31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47" y="1635081"/>
            <a:ext cx="7486903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9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391" y="5138299"/>
            <a:ext cx="1914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9600" dirty="0">
              <a:solidFill>
                <a:srgbClr val="7934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4334" y="5923129"/>
            <a:ext cx="5240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시나리오</a:t>
            </a:r>
            <a:endParaRPr lang="ko-KR" altLang="en-US" sz="3200" dirty="0">
              <a:solidFill>
                <a:srgbClr val="7934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40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61A008A-4F75-4FFD-96A0-BD6B81A14B69}"/>
              </a:ext>
            </a:extLst>
          </p:cNvPr>
          <p:cNvSpPr txBox="1"/>
          <p:nvPr/>
        </p:nvSpPr>
        <p:spPr>
          <a:xfrm>
            <a:off x="733424" y="479717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시나리오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시나리오</a:t>
            </a:r>
            <a:endParaRPr lang="en-US" altLang="ko-KR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E3AB97CB-CC54-489E-A69F-94080FE05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748" y="1071707"/>
            <a:ext cx="2276474" cy="2276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112A86-ECF7-4FE0-85BC-FA418950DF5F}"/>
              </a:ext>
            </a:extLst>
          </p:cNvPr>
          <p:cNvSpPr txBox="1"/>
          <p:nvPr/>
        </p:nvSpPr>
        <p:spPr>
          <a:xfrm>
            <a:off x="1809523" y="291800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7DE02D-EB7E-40D2-B2D7-00F8E79314CA}"/>
              </a:ext>
            </a:extLst>
          </p:cNvPr>
          <p:cNvGrpSpPr/>
          <p:nvPr/>
        </p:nvGrpSpPr>
        <p:grpSpPr>
          <a:xfrm>
            <a:off x="4544028" y="1172228"/>
            <a:ext cx="2145322" cy="2145322"/>
            <a:chOff x="4494673" y="1605308"/>
            <a:chExt cx="2145322" cy="2145322"/>
          </a:xfrm>
        </p:grpSpPr>
        <p:pic>
          <p:nvPicPr>
            <p:cNvPr id="5" name="그래픽 4" descr="모니터">
              <a:extLst>
                <a:ext uri="{FF2B5EF4-FFF2-40B4-BE49-F238E27FC236}">
                  <a16:creationId xmlns:a16="http://schemas.microsoft.com/office/drawing/2014/main" id="{FFBAA346-FECF-47B3-B37D-E9C2EF93B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94673" y="1605308"/>
              <a:ext cx="2145322" cy="2145322"/>
            </a:xfrm>
            <a:prstGeom prst="rect">
              <a:avLst/>
            </a:prstGeom>
          </p:spPr>
        </p:pic>
        <p:pic>
          <p:nvPicPr>
            <p:cNvPr id="10" name="그림 9" descr="사진, 다른, 표시중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DB8D19E-5F7A-4BC2-B0BC-266A312CE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65"/>
            <a:stretch/>
          </p:blipFill>
          <p:spPr>
            <a:xfrm>
              <a:off x="4767649" y="2038236"/>
              <a:ext cx="1571008" cy="994084"/>
            </a:xfrm>
            <a:prstGeom prst="rect">
              <a:avLst/>
            </a:prstGeom>
          </p:spPr>
        </p:pic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C977C75-7DF5-4D35-800E-721DB908A512}"/>
              </a:ext>
            </a:extLst>
          </p:cNvPr>
          <p:cNvSpPr/>
          <p:nvPr/>
        </p:nvSpPr>
        <p:spPr>
          <a:xfrm>
            <a:off x="3350584" y="2073085"/>
            <a:ext cx="1168154" cy="28837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CECF4-FC56-4F00-A334-DEBA596EBC12}"/>
              </a:ext>
            </a:extLst>
          </p:cNvPr>
          <p:cNvSpPr txBox="1"/>
          <p:nvPr/>
        </p:nvSpPr>
        <p:spPr>
          <a:xfrm>
            <a:off x="3655645" y="230263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57C1314-2620-4EDB-8628-0FC046EF4E28}"/>
              </a:ext>
            </a:extLst>
          </p:cNvPr>
          <p:cNvSpPr/>
          <p:nvPr/>
        </p:nvSpPr>
        <p:spPr>
          <a:xfrm>
            <a:off x="6832110" y="2073085"/>
            <a:ext cx="1168154" cy="28837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7E5FE-0ABC-4DEB-BD75-805C50445729}"/>
              </a:ext>
            </a:extLst>
          </p:cNvPr>
          <p:cNvSpPr txBox="1"/>
          <p:nvPr/>
        </p:nvSpPr>
        <p:spPr>
          <a:xfrm>
            <a:off x="6902614" y="10802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D69D1D-8BBA-489F-90BA-6A3FB3F13E3A}"/>
              </a:ext>
            </a:extLst>
          </p:cNvPr>
          <p:cNvSpPr txBox="1"/>
          <p:nvPr/>
        </p:nvSpPr>
        <p:spPr>
          <a:xfrm>
            <a:off x="6929247" y="2306469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영화검색</a:t>
            </a:r>
          </a:p>
        </p:txBody>
      </p:sp>
      <p:sp>
        <p:nvSpPr>
          <p:cNvPr id="12" name="화살표: U자형 11">
            <a:extLst>
              <a:ext uri="{FF2B5EF4-FFF2-40B4-BE49-F238E27FC236}">
                <a16:creationId xmlns:a16="http://schemas.microsoft.com/office/drawing/2014/main" id="{50BC1B52-2F20-4B56-9889-F4C0291ADA95}"/>
              </a:ext>
            </a:extLst>
          </p:cNvPr>
          <p:cNvSpPr/>
          <p:nvPr/>
        </p:nvSpPr>
        <p:spPr>
          <a:xfrm rot="3020972">
            <a:off x="6234184" y="1008320"/>
            <a:ext cx="742248" cy="657070"/>
          </a:xfrm>
          <a:prstGeom prst="utur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래픽 18" descr="모니터">
            <a:extLst>
              <a:ext uri="{FF2B5EF4-FFF2-40B4-BE49-F238E27FC236}">
                <a16:creationId xmlns:a16="http://schemas.microsoft.com/office/drawing/2014/main" id="{4D7E7DDB-A212-405B-BF24-AA901DDF0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0760" y="1172228"/>
            <a:ext cx="2145322" cy="21453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D8D780-C67A-423A-B472-618D20B13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9268" y="1605156"/>
            <a:ext cx="1599126" cy="994084"/>
          </a:xfrm>
          <a:prstGeom prst="rect">
            <a:avLst/>
          </a:prstGeom>
        </p:spPr>
      </p:pic>
      <p:sp>
        <p:nvSpPr>
          <p:cNvPr id="21" name="화살표: U자형 20">
            <a:extLst>
              <a:ext uri="{FF2B5EF4-FFF2-40B4-BE49-F238E27FC236}">
                <a16:creationId xmlns:a16="http://schemas.microsoft.com/office/drawing/2014/main" id="{F1298A89-5A05-4EAF-A889-22770F34A067}"/>
              </a:ext>
            </a:extLst>
          </p:cNvPr>
          <p:cNvSpPr/>
          <p:nvPr/>
        </p:nvSpPr>
        <p:spPr>
          <a:xfrm rot="3020972">
            <a:off x="9697506" y="1011259"/>
            <a:ext cx="742248" cy="657070"/>
          </a:xfrm>
          <a:prstGeom prst="utur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BAAD8-831B-4F27-B38E-36733D7E27C7}"/>
              </a:ext>
            </a:extLst>
          </p:cNvPr>
          <p:cNvSpPr txBox="1"/>
          <p:nvPr/>
        </p:nvSpPr>
        <p:spPr>
          <a:xfrm>
            <a:off x="10356792" y="1071707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비슷한 장르의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영화보기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EC8F78B-28B8-4CF7-8AD6-725DAD8A18A1}"/>
              </a:ext>
            </a:extLst>
          </p:cNvPr>
          <p:cNvSpPr/>
          <p:nvPr/>
        </p:nvSpPr>
        <p:spPr>
          <a:xfrm>
            <a:off x="8020760" y="2209944"/>
            <a:ext cx="2145322" cy="59140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래픽 23" descr="모니터">
            <a:extLst>
              <a:ext uri="{FF2B5EF4-FFF2-40B4-BE49-F238E27FC236}">
                <a16:creationId xmlns:a16="http://schemas.microsoft.com/office/drawing/2014/main" id="{3B7A0DC1-A3B7-41ED-BA66-67B791B46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732" y="3680324"/>
            <a:ext cx="2145322" cy="2145322"/>
          </a:xfrm>
          <a:prstGeom prst="rect">
            <a:avLst/>
          </a:prstGeom>
        </p:spPr>
      </p:pic>
      <p:pic>
        <p:nvPicPr>
          <p:cNvPr id="26" name="그래픽 25" descr="모니터">
            <a:extLst>
              <a:ext uri="{FF2B5EF4-FFF2-40B4-BE49-F238E27FC236}">
                <a16:creationId xmlns:a16="http://schemas.microsoft.com/office/drawing/2014/main" id="{0C96CB88-5EB8-4D0D-BD81-2595B0787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328" y="3677703"/>
            <a:ext cx="2145322" cy="2145322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F42352D-D57E-4539-A6AB-74DB81FE7C26}"/>
              </a:ext>
            </a:extLst>
          </p:cNvPr>
          <p:cNvSpPr/>
          <p:nvPr/>
        </p:nvSpPr>
        <p:spPr>
          <a:xfrm rot="8898538">
            <a:off x="2485049" y="3119629"/>
            <a:ext cx="2011476" cy="28837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E8B83A-F021-4AA5-85A6-7C2C53E61B12}"/>
              </a:ext>
            </a:extLst>
          </p:cNvPr>
          <p:cNvSpPr txBox="1"/>
          <p:nvPr/>
        </p:nvSpPr>
        <p:spPr>
          <a:xfrm rot="19694497">
            <a:off x="3160141" y="3250713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343B97-883F-4B33-90D4-DC073AE3F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553" y="4121730"/>
            <a:ext cx="1525680" cy="100799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3FE01DD-5D24-464E-813B-C09B0071A32E}"/>
              </a:ext>
            </a:extLst>
          </p:cNvPr>
          <p:cNvGrpSpPr/>
          <p:nvPr/>
        </p:nvGrpSpPr>
        <p:grpSpPr>
          <a:xfrm>
            <a:off x="3595072" y="3674960"/>
            <a:ext cx="2145322" cy="2145322"/>
            <a:chOff x="3742148" y="3678972"/>
            <a:chExt cx="2145322" cy="2145322"/>
          </a:xfrm>
        </p:grpSpPr>
        <p:pic>
          <p:nvPicPr>
            <p:cNvPr id="25" name="그래픽 24" descr="모니터">
              <a:extLst>
                <a:ext uri="{FF2B5EF4-FFF2-40B4-BE49-F238E27FC236}">
                  <a16:creationId xmlns:a16="http://schemas.microsoft.com/office/drawing/2014/main" id="{4EA77479-75CC-4E03-9773-852B25DBE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42148" y="3678972"/>
              <a:ext cx="2145322" cy="214532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D8FA321-FD63-457F-A7BA-A58F01F56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9454" y="4116863"/>
              <a:ext cx="1533832" cy="1007990"/>
            </a:xfrm>
            <a:prstGeom prst="rect">
              <a:avLst/>
            </a:prstGeom>
          </p:spPr>
        </p:pic>
      </p:grp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B0E419F-4D73-47DC-BE58-6B4D7C0F6985}"/>
              </a:ext>
            </a:extLst>
          </p:cNvPr>
          <p:cNvSpPr/>
          <p:nvPr/>
        </p:nvSpPr>
        <p:spPr>
          <a:xfrm>
            <a:off x="2682856" y="4481537"/>
            <a:ext cx="954957" cy="28837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462739-6521-4EA4-8DE2-02A2664DD8CD}"/>
              </a:ext>
            </a:extLst>
          </p:cNvPr>
          <p:cNvSpPr txBox="1"/>
          <p:nvPr/>
        </p:nvSpPr>
        <p:spPr>
          <a:xfrm>
            <a:off x="2585523" y="4708439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보고싶어요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DCABFD-5296-41C2-A3BC-649542A28896}"/>
              </a:ext>
            </a:extLst>
          </p:cNvPr>
          <p:cNvSpPr txBox="1"/>
          <p:nvPr/>
        </p:nvSpPr>
        <p:spPr>
          <a:xfrm>
            <a:off x="5766133" y="4738743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봤어요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</a:t>
            </a:r>
          </a:p>
        </p:txBody>
      </p:sp>
      <p:pic>
        <p:nvPicPr>
          <p:cNvPr id="35" name="그래픽 34" descr="모니터">
            <a:extLst>
              <a:ext uri="{FF2B5EF4-FFF2-40B4-BE49-F238E27FC236}">
                <a16:creationId xmlns:a16="http://schemas.microsoft.com/office/drawing/2014/main" id="{980BE690-F9B7-43CC-A67C-DF56416B0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2946" y="3641194"/>
            <a:ext cx="2145322" cy="2145322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17A1E379-B58D-446E-AC1E-F7973D62E3F0}"/>
              </a:ext>
            </a:extLst>
          </p:cNvPr>
          <p:cNvSpPr/>
          <p:nvPr/>
        </p:nvSpPr>
        <p:spPr>
          <a:xfrm>
            <a:off x="5695227" y="4481537"/>
            <a:ext cx="954957" cy="28837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EC74577-C3A8-4087-BB26-C2D5A4462972}"/>
              </a:ext>
            </a:extLst>
          </p:cNvPr>
          <p:cNvSpPr/>
          <p:nvPr/>
        </p:nvSpPr>
        <p:spPr>
          <a:xfrm>
            <a:off x="8699890" y="4463174"/>
            <a:ext cx="818219" cy="28837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0FBECD-70C3-41EB-A623-3B2FE045A99D}"/>
              </a:ext>
            </a:extLst>
          </p:cNvPr>
          <p:cNvSpPr txBox="1"/>
          <p:nvPr/>
        </p:nvSpPr>
        <p:spPr>
          <a:xfrm>
            <a:off x="8534817" y="4706749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작성했어요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A206655-77E0-46AA-B103-2272D9F94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8278" y="4117591"/>
            <a:ext cx="1574501" cy="100324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8A8670F-CABD-4789-8AE7-27C0BFDE8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7605" y="4081834"/>
            <a:ext cx="1550842" cy="98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1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57EB977-340A-4E32-AA0B-20ED337965C7}"/>
              </a:ext>
            </a:extLst>
          </p:cNvPr>
          <p:cNvGrpSpPr/>
          <p:nvPr/>
        </p:nvGrpSpPr>
        <p:grpSpPr>
          <a:xfrm>
            <a:off x="7435139" y="1022873"/>
            <a:ext cx="3463551" cy="4482608"/>
            <a:chOff x="7377766" y="685800"/>
            <a:chExt cx="3463551" cy="4482608"/>
          </a:xfrm>
        </p:grpSpPr>
        <p:sp>
          <p:nvSpPr>
            <p:cNvPr id="6" name="TextBox 5"/>
            <p:cNvSpPr txBox="1"/>
            <p:nvPr/>
          </p:nvSpPr>
          <p:spPr>
            <a:xfrm>
              <a:off x="7885580" y="685800"/>
              <a:ext cx="2447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CONTENTS</a:t>
              </a:r>
              <a:endParaRPr lang="ko-KR" altLang="en-US" sz="320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9BD466B-B53D-412D-A829-A0533DBFBC53}"/>
                </a:ext>
              </a:extLst>
            </p:cNvPr>
            <p:cNvGrpSpPr/>
            <p:nvPr/>
          </p:nvGrpSpPr>
          <p:grpSpPr>
            <a:xfrm>
              <a:off x="7377766" y="1762125"/>
              <a:ext cx="3463551" cy="3406283"/>
              <a:chOff x="7678981" y="1762125"/>
              <a:chExt cx="3683934" cy="340628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7678982" y="1762125"/>
                <a:ext cx="34692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01 </a:t>
                </a:r>
                <a:r>
                  <a:rPr lang="ko-KR" altLang="en-US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영화공작소란</a:t>
                </a:r>
                <a:r>
                  <a:rPr lang="en-US" altLang="ko-KR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?</a:t>
                </a:r>
                <a:endParaRPr lang="ko-KR" altLang="en-US" sz="2800" dirty="0">
                  <a:solidFill>
                    <a:srgbClr val="76BCF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678982" y="2338738"/>
                <a:ext cx="24479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02 </a:t>
                </a:r>
                <a:r>
                  <a:rPr lang="ko-KR" altLang="en-US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주요 기능</a:t>
                </a:r>
                <a:r>
                  <a:rPr lang="en-US" altLang="ko-KR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endParaRPr lang="ko-KR" altLang="en-US" sz="2800" dirty="0">
                  <a:solidFill>
                    <a:srgbClr val="76BCF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678982" y="2915351"/>
                <a:ext cx="3560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03 </a:t>
                </a:r>
                <a:r>
                  <a:rPr lang="ko-KR" altLang="en-US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설계 및 개발</a:t>
                </a:r>
                <a:endParaRPr lang="ko-KR" altLang="en-US" sz="2800" dirty="0">
                  <a:solidFill>
                    <a:srgbClr val="76BCF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678981" y="3491964"/>
                <a:ext cx="31438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04 </a:t>
                </a:r>
                <a:r>
                  <a:rPr lang="ko-KR" altLang="en-US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사용자 시나리오</a:t>
                </a:r>
                <a:r>
                  <a:rPr lang="en-US" altLang="ko-KR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endParaRPr lang="ko-KR" altLang="en-US" sz="2800" dirty="0">
                  <a:solidFill>
                    <a:srgbClr val="76BCF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325FA6-17D5-4B58-A7E5-13A86B125D4D}"/>
                  </a:ext>
                </a:extLst>
              </p:cNvPr>
              <p:cNvSpPr txBox="1"/>
              <p:nvPr/>
            </p:nvSpPr>
            <p:spPr>
              <a:xfrm>
                <a:off x="7678982" y="4068577"/>
                <a:ext cx="24479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05 </a:t>
                </a:r>
                <a:r>
                  <a:rPr lang="ko-KR" altLang="en-US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주요 기술</a:t>
                </a:r>
                <a:endParaRPr lang="ko-KR" altLang="en-US" sz="2800" dirty="0">
                  <a:solidFill>
                    <a:srgbClr val="76BCF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E64753-6D29-41D4-8A62-E3BC83E9AD46}"/>
                  </a:ext>
                </a:extLst>
              </p:cNvPr>
              <p:cNvSpPr txBox="1"/>
              <p:nvPr/>
            </p:nvSpPr>
            <p:spPr>
              <a:xfrm>
                <a:off x="7678982" y="4645188"/>
                <a:ext cx="3683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06 </a:t>
                </a:r>
                <a:r>
                  <a:rPr lang="ko-KR" altLang="en-US" sz="2800">
                    <a:solidFill>
                      <a:srgbClr val="76BCF7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프로젝트 일정</a:t>
                </a:r>
                <a:endParaRPr lang="ko-KR" altLang="en-US" sz="2800" dirty="0">
                  <a:solidFill>
                    <a:srgbClr val="76BCF7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970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431" y="5138299"/>
            <a:ext cx="1730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9600" dirty="0">
              <a:solidFill>
                <a:srgbClr val="7934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4334" y="5923129"/>
            <a:ext cx="5240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 및 시연</a:t>
            </a:r>
          </a:p>
        </p:txBody>
      </p:sp>
    </p:spTree>
    <p:extLst>
      <p:ext uri="{BB962C8B-B14F-4D97-AF65-F5344CB8AC3E}">
        <p14:creationId xmlns:p14="http://schemas.microsoft.com/office/powerpoint/2010/main" val="3908297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 및 시연</a:t>
            </a:r>
            <a:endParaRPr lang="en-US" altLang="ko-KR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AutoShape 8" descr="ë³´ë¸ë³´ë¸ ë±ì¥ì¸ë¬¼ì ëí ì´ë¯¸ì§ ê²ìê²°ê³¼">
            <a:extLst>
              <a:ext uri="{FF2B5EF4-FFF2-40B4-BE49-F238E27FC236}">
                <a16:creationId xmlns:a16="http://schemas.microsoft.com/office/drawing/2014/main" id="{5C6AEEE4-18DB-44D4-BDE8-AE9B4C5A2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45323" cy="21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DC8AE-A597-4746-9784-04CFF792FB34}"/>
              </a:ext>
            </a:extLst>
          </p:cNvPr>
          <p:cNvSpPr txBox="1"/>
          <p:nvPr/>
        </p:nvSpPr>
        <p:spPr>
          <a:xfrm>
            <a:off x="733424" y="479717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77D84C-2984-4B37-B89A-75285CBA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31138"/>
              </p:ext>
            </p:extLst>
          </p:nvPr>
        </p:nvGraphicFramePr>
        <p:xfrm>
          <a:off x="1269506" y="1622509"/>
          <a:ext cx="9348186" cy="42011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6062">
                  <a:extLst>
                    <a:ext uri="{9D8B030D-6E8A-4147-A177-3AD203B41FA5}">
                      <a16:colId xmlns:a16="http://schemas.microsoft.com/office/drawing/2014/main" val="1428765779"/>
                    </a:ext>
                  </a:extLst>
                </a:gridCol>
                <a:gridCol w="3116062">
                  <a:extLst>
                    <a:ext uri="{9D8B030D-6E8A-4147-A177-3AD203B41FA5}">
                      <a16:colId xmlns:a16="http://schemas.microsoft.com/office/drawing/2014/main" val="3032198973"/>
                    </a:ext>
                  </a:extLst>
                </a:gridCol>
                <a:gridCol w="3116062">
                  <a:extLst>
                    <a:ext uri="{9D8B030D-6E8A-4147-A177-3AD203B41FA5}">
                      <a16:colId xmlns:a16="http://schemas.microsoft.com/office/drawing/2014/main" val="4150848227"/>
                    </a:ext>
                  </a:extLst>
                </a:gridCol>
              </a:tblGrid>
              <a:tr h="42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7575"/>
                  </a:ext>
                </a:extLst>
              </a:tr>
              <a:tr h="94322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Hardware</a:t>
                      </a:r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AWS EC2</a:t>
                      </a:r>
                    </a:p>
                    <a:p>
                      <a:pPr algn="l" latinLnBrk="1"/>
                      <a:r>
                        <a:rPr lang="en-US" altLang="ko-KR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RAM:1GB</a:t>
                      </a:r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8678509"/>
                  </a:ext>
                </a:extLst>
              </a:tr>
              <a:tr h="94322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OS</a:t>
                      </a:r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Ubuntu 16.04 LTS</a:t>
                      </a:r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880642"/>
                  </a:ext>
                </a:extLst>
              </a:tr>
              <a:tr h="94322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Language</a:t>
                      </a:r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node.js,css,html,javascript,react.js,R</a:t>
                      </a:r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390554"/>
                  </a:ext>
                </a:extLst>
              </a:tr>
              <a:tr h="94322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Software</a:t>
                      </a:r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DB:mysql</a:t>
                      </a:r>
                    </a:p>
                    <a:p>
                      <a:pPr algn="l" latinLnBrk="1"/>
                      <a:r>
                        <a:rPr lang="en-US" altLang="ko-KR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Program:Vim,Postman,VSCode,Rstudio</a:t>
                      </a:r>
                      <a:endPara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300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336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188">
            <a:extLst>
              <a:ext uri="{FF2B5EF4-FFF2-40B4-BE49-F238E27FC236}">
                <a16:creationId xmlns:a16="http://schemas.microsoft.com/office/drawing/2014/main" id="{B731BFAB-A70F-4FC5-93AF-950578CC734B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개발환경 및 시연</a:t>
            </a:r>
            <a:endParaRPr lang="en-US" altLang="ko-KR" sz="1600" dirty="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18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431" y="5138299"/>
            <a:ext cx="1730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9600" dirty="0">
              <a:solidFill>
                <a:srgbClr val="7934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4334" y="5923129"/>
            <a:ext cx="5240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602651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188">
            <a:extLst>
              <a:ext uri="{FF2B5EF4-FFF2-40B4-BE49-F238E27FC236}">
                <a16:creationId xmlns:a16="http://schemas.microsoft.com/office/drawing/2014/main" id="{B731BFAB-A70F-4FC5-93AF-950578CC734B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</a:t>
            </a:r>
            <a:r>
              <a:rPr lang="ko-KR" altLang="en-US" sz="1600" dirty="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결론</a:t>
            </a:r>
            <a:endParaRPr lang="en-US" altLang="ko-KR" sz="1600" dirty="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97CE3-60B4-494C-B932-F39C484A453B}"/>
              </a:ext>
            </a:extLst>
          </p:cNvPr>
          <p:cNvSpPr txBox="1"/>
          <p:nvPr/>
        </p:nvSpPr>
        <p:spPr>
          <a:xfrm>
            <a:off x="1909579" y="3260869"/>
            <a:ext cx="8372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highlight>
                  <a:srgbClr val="CCEC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ko-KR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 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CECC1-545F-CA4E-80A9-4AEB1DD0C9B1}"/>
              </a:ext>
            </a:extLst>
          </p:cNvPr>
          <p:cNvSpPr txBox="1"/>
          <p:nvPr/>
        </p:nvSpPr>
        <p:spPr>
          <a:xfrm>
            <a:off x="1909579" y="2168865"/>
            <a:ext cx="8372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산업혁명 키워드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2800" dirty="0">
                <a:highlight>
                  <a:srgbClr val="CCEC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데이터 분석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D4AF1-310C-8E4B-A92B-22794F07C109}"/>
              </a:ext>
            </a:extLst>
          </p:cNvPr>
          <p:cNvSpPr txBox="1"/>
          <p:nvPr/>
        </p:nvSpPr>
        <p:spPr>
          <a:xfrm>
            <a:off x="1909579" y="4352872"/>
            <a:ext cx="837284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개발 트렌드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Angular.js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 </a:t>
            </a:r>
            <a:r>
              <a:rPr lang="en-US" altLang="ko-KR" sz="2800" dirty="0" err="1">
                <a:highlight>
                  <a:srgbClr val="CCEC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React.js</a:t>
            </a:r>
            <a:endParaRPr lang="en-US" altLang="ko-KR" sz="2800" dirty="0">
              <a:highlight>
                <a:srgbClr val="CCECFF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sym typeface="Wingdings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EA69-8DC7-8049-8C24-32E60EB6FA9E}"/>
              </a:ext>
            </a:extLst>
          </p:cNvPr>
          <p:cNvSpPr txBox="1"/>
          <p:nvPr/>
        </p:nvSpPr>
        <p:spPr>
          <a:xfrm>
            <a:off x="1909579" y="1076861"/>
            <a:ext cx="8372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미래의 서비스 제공 방향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2800" dirty="0">
                <a:highlight>
                  <a:srgbClr val="CCEC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사용자 맞춤형</a:t>
            </a:r>
            <a:endParaRPr lang="en-US" altLang="ko-KR" sz="2800" dirty="0">
              <a:highlight>
                <a:srgbClr val="CCECFF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2311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5392" y="791570"/>
            <a:ext cx="5090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00552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376" y="5138299"/>
            <a:ext cx="1473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ko-KR" altLang="en-US" sz="9600" dirty="0">
              <a:solidFill>
                <a:srgbClr val="7934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4334" y="5923129"/>
            <a:ext cx="5240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영화공작소란</a:t>
            </a:r>
            <a:r>
              <a:rPr lang="en-US" altLang="ko-KR" sz="320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200" dirty="0">
              <a:solidFill>
                <a:srgbClr val="7934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65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íì¼:external/4610dee347787162028a1d78182db078b2ab0a9c31f1b9a4c47d9ae2aa0c1eb0.jpg">
            <a:extLst>
              <a:ext uri="{FF2B5EF4-FFF2-40B4-BE49-F238E27FC236}">
                <a16:creationId xmlns:a16="http://schemas.microsoft.com/office/drawing/2014/main" id="{7EA27F77-6D97-44CA-B14B-FF43924E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33" y="1403047"/>
            <a:ext cx="3939734" cy="2495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TextBox 4"/>
          <p:cNvSpPr txBox="1"/>
          <p:nvPr/>
        </p:nvSpPr>
        <p:spPr>
          <a:xfrm>
            <a:off x="733424" y="479717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HOW? </a:t>
            </a:r>
            <a:r>
              <a:rPr lang="ko-KR" altLang="en-US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비전 수립</a:t>
            </a:r>
            <a:r>
              <a:rPr lang="en-US" altLang="ko-KR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 소프트웨어가 추구할 방향</a:t>
            </a:r>
            <a:endParaRPr lang="ko-KR" altLang="en-US" sz="5400">
              <a:solidFill>
                <a:srgbClr val="0B6AB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영화공작소란</a:t>
            </a:r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29903-1BD5-4216-AE42-06FEF08732F1}"/>
              </a:ext>
            </a:extLst>
          </p:cNvPr>
          <p:cNvSpPr txBox="1"/>
          <p:nvPr/>
        </p:nvSpPr>
        <p:spPr>
          <a:xfrm>
            <a:off x="1887780" y="4473051"/>
            <a:ext cx="8372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/TV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프로그램의 정보를 제공하는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B6AB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8DE9C7-4246-466B-990A-08546F1F972D}"/>
              </a:ext>
            </a:extLst>
          </p:cNvPr>
          <p:cNvSpPr txBox="1"/>
          <p:nvPr/>
        </p:nvSpPr>
        <p:spPr>
          <a:xfrm>
            <a:off x="1887780" y="4978353"/>
            <a:ext cx="8372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개인에게 최적화 된 컨텐츠를 </a:t>
            </a:r>
            <a:r>
              <a:rPr lang="ko-KR" altLang="en-US" sz="2800">
                <a:solidFill>
                  <a:schemeClr val="bg1"/>
                </a:solidFill>
                <a:highlight>
                  <a:srgbClr val="0B6AB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045AEF-3333-4792-ADC5-778911C57342}"/>
              </a:ext>
            </a:extLst>
          </p:cNvPr>
          <p:cNvSpPr txBox="1"/>
          <p:nvPr/>
        </p:nvSpPr>
        <p:spPr>
          <a:xfrm>
            <a:off x="1887781" y="5490123"/>
            <a:ext cx="8372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취향이 비슷할 사람들 간의 생각을 </a:t>
            </a:r>
            <a:r>
              <a:rPr lang="ko-KR" altLang="en-US" sz="2800">
                <a:solidFill>
                  <a:schemeClr val="bg1"/>
                </a:solidFill>
                <a:highlight>
                  <a:srgbClr val="0B6AB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 있는 공간</a:t>
            </a:r>
          </a:p>
        </p:txBody>
      </p:sp>
    </p:spTree>
    <p:extLst>
      <p:ext uri="{BB962C8B-B14F-4D97-AF65-F5344CB8AC3E}">
        <p14:creationId xmlns:p14="http://schemas.microsoft.com/office/powerpoint/2010/main" val="243289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2A43B21B-C16A-47A7-9728-D1D6DF6028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EAE0"/>
              </a:clrFrom>
              <a:clrTo>
                <a:srgbClr val="F5EA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28" y="0"/>
            <a:ext cx="81295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424" y="479717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WHO? </a:t>
            </a:r>
            <a:r>
              <a:rPr lang="ko-KR" altLang="en-US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정의</a:t>
            </a:r>
            <a:r>
              <a:rPr lang="en-US" altLang="ko-KR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 소프트웨어를 사용할 대상</a:t>
            </a:r>
            <a:endParaRPr lang="ko-KR" altLang="en-US" sz="5400">
              <a:solidFill>
                <a:srgbClr val="0B6AB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영화공작소란</a:t>
            </a:r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AutoShape 8" descr="ë³´ë¸ë³´ë¸ ë±ì¥ì¸ë¬¼ì ëí ì´ë¯¸ì§ ê²ìê²°ê³¼">
            <a:extLst>
              <a:ext uri="{FF2B5EF4-FFF2-40B4-BE49-F238E27FC236}">
                <a16:creationId xmlns:a16="http://schemas.microsoft.com/office/drawing/2014/main" id="{5C6AEEE4-18DB-44D4-BDE8-AE9B4C5A2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45323" cy="21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96E408-E7F8-4D13-949A-4986369104A8}"/>
              </a:ext>
            </a:extLst>
          </p:cNvPr>
          <p:cNvSpPr txBox="1"/>
          <p:nvPr/>
        </p:nvSpPr>
        <p:spPr>
          <a:xfrm>
            <a:off x="4663718" y="3988520"/>
            <a:ext cx="227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/TV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프로그램을</a:t>
            </a:r>
            <a:endParaRPr lang="en-US" altLang="ko-KR">
              <a:solidFill>
                <a:schemeClr val="accent6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좋아하는 모든 사람들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5F5726-0104-418C-BFE3-31FA63DB0EF1}"/>
              </a:ext>
            </a:extLst>
          </p:cNvPr>
          <p:cNvSpPr txBox="1"/>
          <p:nvPr/>
        </p:nvSpPr>
        <p:spPr>
          <a:xfrm rot="353591">
            <a:off x="5880395" y="2314977"/>
            <a:ext cx="5102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자신이 관람한 영화</a:t>
            </a:r>
            <a:r>
              <a:rPr lang="en-US" altLang="ko-KR" sz="200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/TV</a:t>
            </a:r>
            <a:r>
              <a:rPr lang="ko-KR" altLang="en-US" sz="200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프로그램에 대해</a:t>
            </a:r>
            <a:endParaRPr lang="en-US" altLang="ko-KR" sz="2000">
              <a:solidFill>
                <a:schemeClr val="accent4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accent4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생각과 느낌을 공유하고 싶은 사람들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DAED44-BC1F-4861-B27E-241CED4671CA}"/>
              </a:ext>
            </a:extLst>
          </p:cNvPr>
          <p:cNvSpPr txBox="1"/>
          <p:nvPr/>
        </p:nvSpPr>
        <p:spPr>
          <a:xfrm rot="20823468">
            <a:off x="878879" y="2774157"/>
            <a:ext cx="5102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</a:t>
            </a: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/TV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프로그램을 접하거나</a:t>
            </a:r>
            <a:endParaRPr lang="en-US" altLang="ko-KR" sz="200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추천을 받고 싶어하는 사람들</a:t>
            </a:r>
          </a:p>
        </p:txBody>
      </p:sp>
    </p:spTree>
    <p:extLst>
      <p:ext uri="{BB962C8B-B14F-4D97-AF65-F5344CB8AC3E}">
        <p14:creationId xmlns:p14="http://schemas.microsoft.com/office/powerpoint/2010/main" val="246177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3424" y="479717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Problem! </a:t>
            </a:r>
            <a:r>
              <a:rPr lang="ko-KR" altLang="en-US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서비스의 문제점</a:t>
            </a:r>
            <a:r>
              <a:rPr lang="en-US" altLang="ko-KR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영화 기준</a:t>
            </a:r>
            <a:r>
              <a:rPr lang="en-US" altLang="ko-KR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5400">
              <a:solidFill>
                <a:srgbClr val="0B6AB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영화공작소란</a:t>
            </a:r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AutoShape 8" descr="ë³´ë¸ë³´ë¸ ë±ì¥ì¸ë¬¼ì ëí ì´ë¯¸ì§ ê²ìê²°ê³¼">
            <a:extLst>
              <a:ext uri="{FF2B5EF4-FFF2-40B4-BE49-F238E27FC236}">
                <a16:creationId xmlns:a16="http://schemas.microsoft.com/office/drawing/2014/main" id="{5C6AEEE4-18DB-44D4-BDE8-AE9B4C5A2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45323" cy="21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 descr="스크린샷, 실내이(가) 표시된 사진&#10;&#10;높은 신뢰도로 생성된 설명">
            <a:extLst>
              <a:ext uri="{FF2B5EF4-FFF2-40B4-BE49-F238E27FC236}">
                <a16:creationId xmlns:a16="http://schemas.microsoft.com/office/drawing/2014/main" id="{A3E86F1D-EB74-42DC-B0D5-355798F8F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35" y="1535911"/>
            <a:ext cx="5640011" cy="3102006"/>
          </a:xfrm>
          <a:prstGeom prst="rect">
            <a:avLst/>
          </a:prstGeom>
        </p:spPr>
      </p:pic>
      <p:pic>
        <p:nvPicPr>
          <p:cNvPr id="6" name="그림 5" descr="모니터, 벽, 사진, 텍스트이(가) 표시된 사진&#10;&#10;높은 신뢰도로 생성된 설명">
            <a:extLst>
              <a:ext uri="{FF2B5EF4-FFF2-40B4-BE49-F238E27FC236}">
                <a16:creationId xmlns:a16="http://schemas.microsoft.com/office/drawing/2014/main" id="{8CDF5DF8-78D9-4CDD-B06C-80C819536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49" y="1403047"/>
            <a:ext cx="3789834" cy="339066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4790C70-BCA3-422C-8834-920D88007739}"/>
              </a:ext>
            </a:extLst>
          </p:cNvPr>
          <p:cNvSpPr/>
          <p:nvPr/>
        </p:nvSpPr>
        <p:spPr>
          <a:xfrm>
            <a:off x="1056443" y="5042517"/>
            <a:ext cx="2276475" cy="870011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5E7C08-3BF3-4533-81F6-F9C67139701E}"/>
              </a:ext>
            </a:extLst>
          </p:cNvPr>
          <p:cNvSpPr txBox="1"/>
          <p:nvPr/>
        </p:nvSpPr>
        <p:spPr>
          <a:xfrm>
            <a:off x="3710867" y="5262078"/>
            <a:ext cx="52293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환경에 맞춰져 있는 반응형 웹앱이 아님</a:t>
            </a:r>
          </a:p>
        </p:txBody>
      </p:sp>
    </p:spTree>
    <p:extLst>
      <p:ext uri="{BB962C8B-B14F-4D97-AF65-F5344CB8AC3E}">
        <p14:creationId xmlns:p14="http://schemas.microsoft.com/office/powerpoint/2010/main" val="115234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3424" y="479717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Problem! </a:t>
            </a:r>
            <a:r>
              <a:rPr lang="ko-KR" altLang="en-US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서비스의 문제점</a:t>
            </a:r>
            <a:r>
              <a:rPr lang="en-US" altLang="ko-KR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영화 기준</a:t>
            </a:r>
            <a:r>
              <a:rPr lang="en-US" altLang="ko-KR" sz="20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5400">
              <a:solidFill>
                <a:srgbClr val="0B6AB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영화공작소란</a:t>
            </a:r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BB2A6AB-4742-4A80-A941-3C33CDB11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33" y="1264799"/>
            <a:ext cx="4625267" cy="503188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F15D88F-F4D5-4B15-90A1-18CDCEF2798B}"/>
              </a:ext>
            </a:extLst>
          </p:cNvPr>
          <p:cNvSpPr/>
          <p:nvPr/>
        </p:nvSpPr>
        <p:spPr>
          <a:xfrm>
            <a:off x="2092880" y="5007275"/>
            <a:ext cx="1200736" cy="58592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388F9B3-FD62-4E6E-B061-CAF2FEE4E07A}"/>
              </a:ext>
            </a:extLst>
          </p:cNvPr>
          <p:cNvSpPr/>
          <p:nvPr/>
        </p:nvSpPr>
        <p:spPr>
          <a:xfrm>
            <a:off x="4329313" y="5007275"/>
            <a:ext cx="1614286" cy="58592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D71FB5F-1B29-45C5-A635-F6C56CD7A1D5}"/>
              </a:ext>
            </a:extLst>
          </p:cNvPr>
          <p:cNvSpPr/>
          <p:nvPr/>
        </p:nvSpPr>
        <p:spPr>
          <a:xfrm>
            <a:off x="4329313" y="2188129"/>
            <a:ext cx="1614286" cy="58592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11A6277-DD41-4041-9132-046D18A1181F}"/>
              </a:ext>
            </a:extLst>
          </p:cNvPr>
          <p:cNvSpPr/>
          <p:nvPr/>
        </p:nvSpPr>
        <p:spPr>
          <a:xfrm>
            <a:off x="6560598" y="2965142"/>
            <a:ext cx="470517" cy="16690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FDB37-2005-4915-B31C-2EE4071BEF08}"/>
              </a:ext>
            </a:extLst>
          </p:cNvPr>
          <p:cNvSpPr txBox="1"/>
          <p:nvPr/>
        </p:nvSpPr>
        <p:spPr>
          <a:xfrm>
            <a:off x="7244179" y="2661204"/>
            <a:ext cx="3565865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영화를 검색하면 그 검색한 영화와 관련된 영화를 보게 되면 비슷한 영화 목록이 있는데 사용자가 직접 추가할 수 있어 잘못된 정보들이 많다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310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392" y="5138299"/>
            <a:ext cx="16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9600" dirty="0">
              <a:solidFill>
                <a:srgbClr val="7934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4334" y="5923129"/>
            <a:ext cx="5240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7934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기능</a:t>
            </a:r>
            <a:endParaRPr lang="ko-KR" altLang="en-US" sz="3200" dirty="0">
              <a:solidFill>
                <a:srgbClr val="7934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7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E33498-37B7-457E-B8B7-1561E18581C1}"/>
              </a:ext>
            </a:extLst>
          </p:cNvPr>
          <p:cNvSpPr txBox="1"/>
          <p:nvPr/>
        </p:nvSpPr>
        <p:spPr>
          <a:xfrm>
            <a:off x="461963" y="6501862"/>
            <a:ext cx="227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>
                <a:solidFill>
                  <a:srgbClr val="2294F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기능</a:t>
            </a:r>
            <a:endParaRPr lang="en-US" altLang="ko-KR" sz="1600">
              <a:solidFill>
                <a:srgbClr val="2294F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DC8AE-A597-4746-9784-04CFF792FB34}"/>
              </a:ext>
            </a:extLst>
          </p:cNvPr>
          <p:cNvSpPr txBox="1"/>
          <p:nvPr/>
        </p:nvSpPr>
        <p:spPr>
          <a:xfrm>
            <a:off x="612895" y="512748"/>
            <a:ext cx="1066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비슷한 종류의 영화</a:t>
            </a:r>
            <a:r>
              <a:rPr lang="en-US" altLang="ko-KR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/TV</a:t>
            </a:r>
            <a:r>
              <a:rPr lang="ko-KR" altLang="en-US" sz="5400">
                <a:solidFill>
                  <a:srgbClr val="0B6AB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프로그램을 추천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3DFEE9-7838-4151-888B-563634FDC4C4}"/>
              </a:ext>
            </a:extLst>
          </p:cNvPr>
          <p:cNvGrpSpPr/>
          <p:nvPr/>
        </p:nvGrpSpPr>
        <p:grpSpPr>
          <a:xfrm>
            <a:off x="623842" y="1246237"/>
            <a:ext cx="2182763" cy="2182763"/>
            <a:chOff x="1385333" y="2075895"/>
            <a:chExt cx="2706210" cy="2706210"/>
          </a:xfrm>
        </p:grpSpPr>
        <p:pic>
          <p:nvPicPr>
            <p:cNvPr id="6" name="그래픽 5" descr="사용자">
              <a:extLst>
                <a:ext uri="{FF2B5EF4-FFF2-40B4-BE49-F238E27FC236}">
                  <a16:creationId xmlns:a16="http://schemas.microsoft.com/office/drawing/2014/main" id="{5DEF4F5B-D567-4E8C-BE6F-405FD33E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5333" y="2075895"/>
              <a:ext cx="2706210" cy="27062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71320D-885B-4574-AE5B-65ED4B653295}"/>
                </a:ext>
              </a:extLst>
            </p:cNvPr>
            <p:cNvSpPr txBox="1"/>
            <p:nvPr/>
          </p:nvSpPr>
          <p:spPr>
            <a:xfrm>
              <a:off x="2363976" y="434926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</a:t>
              </a:r>
            </a:p>
          </p:txBody>
        </p:sp>
      </p:grpSp>
      <p:pic>
        <p:nvPicPr>
          <p:cNvPr id="1026" name="Picture 2" descr="ìí ê³µìì ëí ì´ë¯¸ì§ ê²ìê²°ê³¼">
            <a:extLst>
              <a:ext uri="{FF2B5EF4-FFF2-40B4-BE49-F238E27FC236}">
                <a16:creationId xmlns:a16="http://schemas.microsoft.com/office/drawing/2014/main" id="{6D9C8D5C-6F65-475B-A337-3A236E0F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428" y="2337618"/>
            <a:ext cx="2335117" cy="333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ë°íê² ìëíê²ì ëí ì´ë¯¸ì§ ê²ìê²°ê³¼">
            <a:extLst>
              <a:ext uri="{FF2B5EF4-FFF2-40B4-BE49-F238E27FC236}">
                <a16:creationId xmlns:a16="http://schemas.microsoft.com/office/drawing/2014/main" id="{E3DB8E01-3662-42B3-BD48-07767383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533" y="3079878"/>
            <a:ext cx="23812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래픽 11" descr="오른쪽으로 굽은 화살표">
            <a:extLst>
              <a:ext uri="{FF2B5EF4-FFF2-40B4-BE49-F238E27FC236}">
                <a16:creationId xmlns:a16="http://schemas.microsoft.com/office/drawing/2014/main" id="{00E8465E-9F32-42E0-8C3A-42D318ED7A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3440" y="1418379"/>
            <a:ext cx="1874796" cy="1014159"/>
          </a:xfrm>
          <a:prstGeom prst="rect">
            <a:avLst/>
          </a:prstGeom>
        </p:spPr>
      </p:pic>
      <p:pic>
        <p:nvPicPr>
          <p:cNvPr id="15" name="그래픽 14" descr="오른쪽으로 굽은 화살표">
            <a:extLst>
              <a:ext uri="{FF2B5EF4-FFF2-40B4-BE49-F238E27FC236}">
                <a16:creationId xmlns:a16="http://schemas.microsoft.com/office/drawing/2014/main" id="{E45E52F8-93D6-4AE8-963F-B9C4863DD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0560" y="2138950"/>
            <a:ext cx="1874796" cy="1014159"/>
          </a:xfrm>
          <a:prstGeom prst="rect">
            <a:avLst/>
          </a:prstGeom>
        </p:spPr>
      </p:pic>
      <p:pic>
        <p:nvPicPr>
          <p:cNvPr id="16" name="그래픽 15" descr="오른쪽으로 굽은 화살표">
            <a:extLst>
              <a:ext uri="{FF2B5EF4-FFF2-40B4-BE49-F238E27FC236}">
                <a16:creationId xmlns:a16="http://schemas.microsoft.com/office/drawing/2014/main" id="{E4C0A457-2AB1-4671-A4D4-EC107C5D2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7783" y="4004456"/>
            <a:ext cx="1874796" cy="10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6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465</Words>
  <Application>Microsoft Office PowerPoint</Application>
  <PresentationFormat>와이드스크린</PresentationFormat>
  <Paragraphs>124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Wingdings</vt:lpstr>
      <vt:lpstr>배달의민족 주아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안지혜</dc:creator>
  <cp:lastModifiedBy>유수곤</cp:lastModifiedBy>
  <cp:revision>106</cp:revision>
  <dcterms:created xsi:type="dcterms:W3CDTF">2017-03-24T12:58:21Z</dcterms:created>
  <dcterms:modified xsi:type="dcterms:W3CDTF">2018-10-29T06:35:56Z</dcterms:modified>
</cp:coreProperties>
</file>